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7561263" cy="10693400"/>
  <p:notesSz cx="6858000"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92">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98" d="100"/>
          <a:sy n="98" d="100"/>
        </p:scale>
        <p:origin x="4158" y="90"/>
      </p:cViewPr>
      <p:guideLst>
        <p:guide orient="horz" pos="692"/>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567095" y="3321886"/>
            <a:ext cx="6427074" cy="2292150"/>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134190" y="6059593"/>
            <a:ext cx="5292884" cy="273275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F9682484-CFA9-499F-8CB7-C927675FB55A}" type="datetimeFigureOut">
              <a:rPr lang="de-DE" smtClean="0"/>
              <a:t>03.03.2024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3435857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682484-CFA9-499F-8CB7-C927675FB55A}" type="datetimeFigureOut">
              <a:rPr lang="de-DE" smtClean="0"/>
              <a:t>03.03.2024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87389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4534133" y="668338"/>
            <a:ext cx="1405923" cy="14225688"/>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312427" y="668338"/>
            <a:ext cx="4095684" cy="14225688"/>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682484-CFA9-499F-8CB7-C927675FB55A}" type="datetimeFigureOut">
              <a:rPr lang="de-DE" smtClean="0"/>
              <a:t>03.03.2024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2673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F9682484-CFA9-499F-8CB7-C927675FB55A}" type="datetimeFigureOut">
              <a:rPr lang="de-DE" smtClean="0"/>
              <a:t>03.03.2024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2414763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597287" y="6871500"/>
            <a:ext cx="6427074" cy="2123828"/>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597287" y="4532320"/>
            <a:ext cx="6427074" cy="233918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F9682484-CFA9-499F-8CB7-C927675FB55A}" type="datetimeFigureOut">
              <a:rPr lang="de-DE" smtClean="0"/>
              <a:t>03.03.2024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3877670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312428" y="3891210"/>
            <a:ext cx="2750147"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3188595" y="3891210"/>
            <a:ext cx="2751460" cy="11002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F9682484-CFA9-499F-8CB7-C927675FB55A}" type="datetimeFigureOut">
              <a:rPr lang="de-DE" smtClean="0"/>
              <a:t>03.03.2024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25475749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378063" y="428232"/>
            <a:ext cx="6805137" cy="1782233"/>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378063" y="2393639"/>
            <a:ext cx="3340871"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378063" y="3391194"/>
            <a:ext cx="3340871"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3841017" y="2393639"/>
            <a:ext cx="3342183" cy="99755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3841017" y="3391194"/>
            <a:ext cx="3342183" cy="616108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F9682484-CFA9-499F-8CB7-C927675FB55A}" type="datetimeFigureOut">
              <a:rPr lang="de-DE" smtClean="0"/>
              <a:t>03.03.2024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12374861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F9682484-CFA9-499F-8CB7-C927675FB55A}" type="datetimeFigureOut">
              <a:rPr lang="de-DE" smtClean="0"/>
              <a:t>03.03.2024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144010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F9682484-CFA9-499F-8CB7-C927675FB55A}" type="datetimeFigureOut">
              <a:rPr lang="de-DE" smtClean="0"/>
              <a:t>03.03.2024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3225330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378064" y="425756"/>
            <a:ext cx="2487603" cy="1811937"/>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2956244" y="425756"/>
            <a:ext cx="4226956" cy="912652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378064" y="2237694"/>
            <a:ext cx="2487603" cy="731458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9682484-CFA9-499F-8CB7-C927675FB55A}" type="datetimeFigureOut">
              <a:rPr lang="de-DE" smtClean="0"/>
              <a:t>03.03.2024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1638989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482060" y="7485380"/>
            <a:ext cx="4536758" cy="883691"/>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482060" y="955475"/>
            <a:ext cx="4536758" cy="6416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482060" y="8369071"/>
            <a:ext cx="4536758" cy="125498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F9682484-CFA9-499F-8CB7-C927675FB55A}" type="datetimeFigureOut">
              <a:rPr lang="de-DE" smtClean="0"/>
              <a:t>03.03.2024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4D1335B-464B-4ED9-886A-9FC91D16AF3A}" type="slidenum">
              <a:rPr lang="de-DE" smtClean="0"/>
              <a:t>‹Nr.›</a:t>
            </a:fld>
            <a:endParaRPr lang="de-DE"/>
          </a:p>
        </p:txBody>
      </p:sp>
    </p:spTree>
    <p:extLst>
      <p:ext uri="{BB962C8B-B14F-4D97-AF65-F5344CB8AC3E}">
        <p14:creationId xmlns:p14="http://schemas.microsoft.com/office/powerpoint/2010/main" val="3950127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378063" y="428232"/>
            <a:ext cx="6805137" cy="1782233"/>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378063" y="2495127"/>
            <a:ext cx="6805137" cy="7057150"/>
          </a:xfrm>
          <a:prstGeom prst="rect">
            <a:avLst/>
          </a:prstGeom>
        </p:spPr>
        <p:txBody>
          <a:bodyPr vert="horz" lIns="91440" tIns="45720" rIns="91440" bIns="45720" rtlCol="0">
            <a:normAutofit/>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378063" y="9911198"/>
            <a:ext cx="1764295" cy="569325"/>
          </a:xfrm>
          <a:prstGeom prst="rect">
            <a:avLst/>
          </a:prstGeom>
        </p:spPr>
        <p:txBody>
          <a:bodyPr vert="horz" lIns="91440" tIns="45720" rIns="91440" bIns="45720" rtlCol="0" anchor="ctr"/>
          <a:lstStyle>
            <a:lvl1pPr algn="l">
              <a:defRPr sz="1200">
                <a:solidFill>
                  <a:schemeClr val="tx1">
                    <a:tint val="75000"/>
                  </a:schemeClr>
                </a:solidFill>
              </a:defRPr>
            </a:lvl1pPr>
          </a:lstStyle>
          <a:p>
            <a:fld id="{F9682484-CFA9-499F-8CB7-C927675FB55A}" type="datetimeFigureOut">
              <a:rPr lang="de-DE" smtClean="0"/>
              <a:t>03.03.2024</a:t>
            </a:fld>
            <a:endParaRPr lang="de-DE"/>
          </a:p>
        </p:txBody>
      </p:sp>
      <p:sp>
        <p:nvSpPr>
          <p:cNvPr id="5" name="Fußzeilenplatzhalter 4"/>
          <p:cNvSpPr>
            <a:spLocks noGrp="1"/>
          </p:cNvSpPr>
          <p:nvPr>
            <p:ph type="ftr" sz="quarter" idx="3"/>
          </p:nvPr>
        </p:nvSpPr>
        <p:spPr>
          <a:xfrm>
            <a:off x="2583432" y="9911198"/>
            <a:ext cx="2394400" cy="5693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5418905" y="9911198"/>
            <a:ext cx="1764295" cy="569325"/>
          </a:xfrm>
          <a:prstGeom prst="rect">
            <a:avLst/>
          </a:prstGeom>
        </p:spPr>
        <p:txBody>
          <a:bodyPr vert="horz" lIns="91440" tIns="45720" rIns="91440" bIns="45720" rtlCol="0" anchor="ctr"/>
          <a:lstStyle>
            <a:lvl1pPr algn="r">
              <a:defRPr sz="1200">
                <a:solidFill>
                  <a:schemeClr val="tx1">
                    <a:tint val="75000"/>
                  </a:schemeClr>
                </a:solidFill>
              </a:defRPr>
            </a:lvl1pPr>
          </a:lstStyle>
          <a:p>
            <a:fld id="{F4D1335B-464B-4ED9-886A-9FC91D16AF3A}" type="slidenum">
              <a:rPr lang="de-DE" smtClean="0"/>
              <a:t>‹Nr.›</a:t>
            </a:fld>
            <a:endParaRPr lang="de-DE"/>
          </a:p>
        </p:txBody>
      </p:sp>
    </p:spTree>
    <p:extLst>
      <p:ext uri="{BB962C8B-B14F-4D97-AF65-F5344CB8AC3E}">
        <p14:creationId xmlns:p14="http://schemas.microsoft.com/office/powerpoint/2010/main" val="3583340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Google Shape;135;p21"/>
          <p:cNvPicPr preferRelativeResize="0"/>
          <p:nvPr/>
        </p:nvPicPr>
        <p:blipFill rotWithShape="1">
          <a:blip r:embed="rId2">
            <a:alphaModFix/>
          </a:blip>
          <a:srcRect/>
          <a:stretch/>
        </p:blipFill>
        <p:spPr>
          <a:xfrm>
            <a:off x="4979784" y="522164"/>
            <a:ext cx="2113215" cy="216024"/>
          </a:xfrm>
          <a:prstGeom prst="rect">
            <a:avLst/>
          </a:prstGeom>
          <a:noFill/>
          <a:ln>
            <a:noFill/>
          </a:ln>
        </p:spPr>
      </p:pic>
      <p:sp>
        <p:nvSpPr>
          <p:cNvPr id="2" name="Textfeld 1"/>
          <p:cNvSpPr txBox="1"/>
          <p:nvPr/>
        </p:nvSpPr>
        <p:spPr>
          <a:xfrm>
            <a:off x="335483" y="4122564"/>
            <a:ext cx="6761333" cy="4708981"/>
          </a:xfrm>
          <a:prstGeom prst="rect">
            <a:avLst/>
          </a:prstGeom>
          <a:noFill/>
        </p:spPr>
        <p:txBody>
          <a:bodyPr wrap="square" rtlCol="0">
            <a:spAutoFit/>
          </a:bodyPr>
          <a:lstStyle/>
          <a:p>
            <a:r>
              <a:rPr lang="de-DE" sz="1000" smtClean="0">
                <a:solidFill>
                  <a:schemeClr val="tx1">
                    <a:lumMod val="50000"/>
                    <a:lumOff val="50000"/>
                  </a:schemeClr>
                </a:solidFill>
              </a:rPr>
              <a:t>Für </a:t>
            </a:r>
            <a:r>
              <a:rPr lang="de-DE" sz="1000">
                <a:solidFill>
                  <a:schemeClr val="tx1">
                    <a:lumMod val="50000"/>
                    <a:lumOff val="50000"/>
                  </a:schemeClr>
                </a:solidFill>
              </a:rPr>
              <a:t>6 Personen</a:t>
            </a:r>
            <a:br>
              <a:rPr lang="de-DE" sz="1000">
                <a:solidFill>
                  <a:schemeClr val="tx1">
                    <a:lumMod val="50000"/>
                    <a:lumOff val="50000"/>
                  </a:schemeClr>
                </a:solidFill>
              </a:rPr>
            </a:br>
            <a:r>
              <a:rPr lang="de-DE" sz="1000">
                <a:solidFill>
                  <a:schemeClr val="tx1">
                    <a:lumMod val="50000"/>
                    <a:lumOff val="50000"/>
                  </a:schemeClr>
                </a:solidFill>
              </a:rPr>
              <a:t>Zubereitung: 15 min</a:t>
            </a:r>
            <a:br>
              <a:rPr lang="de-DE" sz="1000">
                <a:solidFill>
                  <a:schemeClr val="tx1">
                    <a:lumMod val="50000"/>
                    <a:lumOff val="50000"/>
                  </a:schemeClr>
                </a:solidFill>
              </a:rPr>
            </a:br>
            <a:r>
              <a:rPr lang="de-DE" sz="1000">
                <a:solidFill>
                  <a:schemeClr val="tx1">
                    <a:lumMod val="50000"/>
                    <a:lumOff val="50000"/>
                  </a:schemeClr>
                </a:solidFill>
              </a:rPr>
              <a:t>Backzeit: 35 min</a:t>
            </a:r>
          </a:p>
          <a:p>
            <a:r>
              <a:rPr lang="de-DE" sz="1000" b="1">
                <a:solidFill>
                  <a:schemeClr val="tx1">
                    <a:lumMod val="50000"/>
                    <a:lumOff val="50000"/>
                  </a:schemeClr>
                </a:solidFill>
              </a:rPr>
              <a:t>Zutaten:</a:t>
            </a:r>
            <a:r>
              <a:rPr lang="de-DE" sz="1000">
                <a:solidFill>
                  <a:schemeClr val="tx1">
                    <a:lumMod val="50000"/>
                    <a:lumOff val="50000"/>
                  </a:schemeClr>
                </a:solidFill>
              </a:rPr>
              <a:t/>
            </a:r>
            <a:br>
              <a:rPr lang="de-DE" sz="1000">
                <a:solidFill>
                  <a:schemeClr val="tx1">
                    <a:lumMod val="50000"/>
                    <a:lumOff val="50000"/>
                  </a:schemeClr>
                </a:solidFill>
              </a:rPr>
            </a:br>
            <a:endParaRPr lang="de-DE" sz="1000">
              <a:solidFill>
                <a:schemeClr val="tx1">
                  <a:lumMod val="50000"/>
                  <a:lumOff val="50000"/>
                </a:schemeClr>
              </a:solidFill>
            </a:endParaRPr>
          </a:p>
          <a:p>
            <a:r>
              <a:rPr lang="de-DE" sz="1000">
                <a:solidFill>
                  <a:schemeClr val="tx1">
                    <a:lumMod val="50000"/>
                    <a:lumOff val="50000"/>
                  </a:schemeClr>
                </a:solidFill>
              </a:rPr>
              <a:t>1,2 kg leicht grobes oder </a:t>
            </a:r>
            <a:r>
              <a:rPr lang="de-DE" sz="1000">
                <a:solidFill>
                  <a:schemeClr val="tx1">
                    <a:lumMod val="50000"/>
                    <a:lumOff val="50000"/>
                  </a:schemeClr>
                </a:solidFill>
              </a:rPr>
              <a:t>flockiges </a:t>
            </a:r>
            <a:r>
              <a:rPr lang="de-DE" sz="1000" smtClean="0">
                <a:solidFill>
                  <a:schemeClr val="tx1">
                    <a:lumMod val="50000"/>
                    <a:lumOff val="50000"/>
                  </a:schemeClr>
                </a:solidFill>
              </a:rPr>
              <a:t>Meersalz,</a:t>
            </a:r>
            <a:r>
              <a:rPr lang="de-DE" sz="1000">
                <a:solidFill>
                  <a:schemeClr val="tx1">
                    <a:lumMod val="50000"/>
                    <a:lumOff val="50000"/>
                  </a:schemeClr>
                </a:solidFill>
              </a:rPr>
              <a:t/>
            </a:r>
            <a:br>
              <a:rPr lang="de-DE" sz="1000">
                <a:solidFill>
                  <a:schemeClr val="tx1">
                    <a:lumMod val="50000"/>
                    <a:lumOff val="50000"/>
                  </a:schemeClr>
                </a:solidFill>
              </a:rPr>
            </a:br>
            <a:r>
              <a:rPr lang="de-DE" sz="1000">
                <a:solidFill>
                  <a:schemeClr val="tx1">
                    <a:lumMod val="50000"/>
                    <a:lumOff val="50000"/>
                  </a:schemeClr>
                </a:solidFill>
              </a:rPr>
              <a:t>150 </a:t>
            </a:r>
            <a:r>
              <a:rPr lang="de-DE" sz="1000">
                <a:solidFill>
                  <a:schemeClr val="tx1">
                    <a:lumMod val="50000"/>
                    <a:lumOff val="50000"/>
                  </a:schemeClr>
                </a:solidFill>
              </a:rPr>
              <a:t>ml </a:t>
            </a:r>
            <a:r>
              <a:rPr lang="de-DE" sz="1000" smtClean="0">
                <a:solidFill>
                  <a:schemeClr val="tx1">
                    <a:lumMod val="50000"/>
                    <a:lumOff val="50000"/>
                  </a:schemeClr>
                </a:solidFill>
              </a:rPr>
              <a:t>Wasser, 2 Limetten, 1 Zitrone, 1 Grapefruit,</a:t>
            </a:r>
            <a:r>
              <a:rPr lang="de-DE" sz="1000">
                <a:solidFill>
                  <a:schemeClr val="tx1">
                    <a:lumMod val="50000"/>
                    <a:lumOff val="50000"/>
                  </a:schemeClr>
                </a:solidFill>
              </a:rPr>
              <a:t/>
            </a:r>
            <a:br>
              <a:rPr lang="de-DE" sz="1000">
                <a:solidFill>
                  <a:schemeClr val="tx1">
                    <a:lumMod val="50000"/>
                    <a:lumOff val="50000"/>
                  </a:schemeClr>
                </a:solidFill>
              </a:rPr>
            </a:br>
            <a:r>
              <a:rPr lang="de-DE" sz="1000">
                <a:solidFill>
                  <a:schemeClr val="tx1">
                    <a:lumMod val="50000"/>
                    <a:lumOff val="50000"/>
                  </a:schemeClr>
                </a:solidFill>
              </a:rPr>
              <a:t>eine </a:t>
            </a:r>
            <a:r>
              <a:rPr lang="de-DE" sz="1000">
                <a:solidFill>
                  <a:schemeClr val="tx1">
                    <a:lumMod val="50000"/>
                    <a:lumOff val="50000"/>
                  </a:schemeClr>
                </a:solidFill>
              </a:rPr>
              <a:t>Handvoll </a:t>
            </a:r>
            <a:r>
              <a:rPr lang="de-DE" sz="1000" smtClean="0">
                <a:solidFill>
                  <a:schemeClr val="tx1">
                    <a:lumMod val="50000"/>
                    <a:lumOff val="50000"/>
                  </a:schemeClr>
                </a:solidFill>
              </a:rPr>
              <a:t>Dill, eine </a:t>
            </a:r>
            <a:r>
              <a:rPr lang="de-DE" sz="1000">
                <a:solidFill>
                  <a:schemeClr val="tx1">
                    <a:lumMod val="50000"/>
                    <a:lumOff val="50000"/>
                  </a:schemeClr>
                </a:solidFill>
              </a:rPr>
              <a:t>Handvoll </a:t>
            </a:r>
            <a:r>
              <a:rPr lang="de-DE" sz="1000">
                <a:solidFill>
                  <a:schemeClr val="tx1">
                    <a:lumMod val="50000"/>
                    <a:lumOff val="50000"/>
                  </a:schemeClr>
                </a:solidFill>
              </a:rPr>
              <a:t>frischer </a:t>
            </a:r>
            <a:r>
              <a:rPr lang="de-DE" sz="1000" smtClean="0">
                <a:solidFill>
                  <a:schemeClr val="tx1">
                    <a:lumMod val="50000"/>
                    <a:lumOff val="50000"/>
                  </a:schemeClr>
                </a:solidFill>
              </a:rPr>
              <a:t>Estragon,</a:t>
            </a:r>
            <a:r>
              <a:rPr lang="de-DE" sz="1000">
                <a:solidFill>
                  <a:schemeClr val="tx1">
                    <a:lumMod val="50000"/>
                    <a:lumOff val="50000"/>
                  </a:schemeClr>
                </a:solidFill>
              </a:rPr>
              <a:t/>
            </a:r>
            <a:br>
              <a:rPr lang="de-DE" sz="1000">
                <a:solidFill>
                  <a:schemeClr val="tx1">
                    <a:lumMod val="50000"/>
                    <a:lumOff val="50000"/>
                  </a:schemeClr>
                </a:solidFill>
              </a:rPr>
            </a:br>
            <a:r>
              <a:rPr lang="de-DE" sz="1000">
                <a:solidFill>
                  <a:schemeClr val="tx1">
                    <a:lumMod val="50000"/>
                    <a:lumOff val="50000"/>
                  </a:schemeClr>
                </a:solidFill>
              </a:rPr>
              <a:t>1 </a:t>
            </a:r>
            <a:r>
              <a:rPr lang="de-DE" sz="1000" smtClean="0">
                <a:solidFill>
                  <a:schemeClr val="tx1">
                    <a:lumMod val="50000"/>
                    <a:lumOff val="50000"/>
                  </a:schemeClr>
                </a:solidFill>
              </a:rPr>
              <a:t>Chilischote, ganzer </a:t>
            </a:r>
            <a:r>
              <a:rPr lang="de-DE" sz="1000">
                <a:solidFill>
                  <a:schemeClr val="tx1">
                    <a:lumMod val="50000"/>
                    <a:lumOff val="50000"/>
                  </a:schemeClr>
                </a:solidFill>
              </a:rPr>
              <a:t>Fisch (z. B. Dorade)</a:t>
            </a:r>
          </a:p>
          <a:p>
            <a:endParaRPr lang="de-DE" sz="1000" smtClean="0">
              <a:solidFill>
                <a:schemeClr val="bg1">
                  <a:lumMod val="50000"/>
                </a:schemeClr>
              </a:solidFill>
            </a:endParaRPr>
          </a:p>
          <a:p>
            <a:endParaRPr lang="de-DE" sz="1000" smtClean="0">
              <a:solidFill>
                <a:schemeClr val="bg1">
                  <a:lumMod val="50000"/>
                </a:schemeClr>
              </a:solidFill>
            </a:endParaRPr>
          </a:p>
          <a:p>
            <a:endParaRPr lang="de-DE" sz="1000">
              <a:solidFill>
                <a:schemeClr val="bg1">
                  <a:lumMod val="50000"/>
                </a:schemeClr>
              </a:solidFill>
            </a:endParaRPr>
          </a:p>
          <a:p>
            <a:endParaRPr lang="de-DE" sz="1000" smtClean="0">
              <a:solidFill>
                <a:schemeClr val="bg1">
                  <a:lumMod val="50000"/>
                </a:schemeClr>
              </a:solidFill>
            </a:endParaRPr>
          </a:p>
          <a:p>
            <a:endParaRPr lang="de-DE" sz="1000" smtClean="0">
              <a:solidFill>
                <a:schemeClr val="bg1">
                  <a:lumMod val="50000"/>
                </a:schemeClr>
              </a:solidFill>
            </a:endParaRPr>
          </a:p>
          <a:p>
            <a:endParaRPr lang="de-DE" sz="1000" smtClean="0">
              <a:solidFill>
                <a:schemeClr val="bg1">
                  <a:lumMod val="50000"/>
                </a:schemeClr>
              </a:solidFill>
            </a:endParaRPr>
          </a:p>
          <a:p>
            <a:endParaRPr lang="de-DE" sz="1000" dirty="0" smtClean="0">
              <a:solidFill>
                <a:schemeClr val="bg1">
                  <a:lumMod val="50000"/>
                </a:schemeClr>
              </a:solidFill>
            </a:endParaRPr>
          </a:p>
          <a:p>
            <a:r>
              <a:rPr lang="de-DE" sz="1000" b="1">
                <a:solidFill>
                  <a:schemeClr val="bg1">
                    <a:lumMod val="50000"/>
                  </a:schemeClr>
                </a:solidFill>
              </a:rPr>
              <a:t>So gelingt es</a:t>
            </a:r>
            <a:r>
              <a:rPr lang="de-DE" sz="1000" b="1" smtClean="0">
                <a:solidFill>
                  <a:schemeClr val="bg1">
                    <a:lumMod val="50000"/>
                  </a:schemeClr>
                </a:solidFill>
              </a:rPr>
              <a:t>:</a:t>
            </a:r>
          </a:p>
          <a:p>
            <a:endParaRPr lang="de-DE" sz="1000" b="1" smtClean="0">
              <a:solidFill>
                <a:schemeClr val="bg1">
                  <a:lumMod val="50000"/>
                </a:schemeClr>
              </a:solidFill>
            </a:endParaRPr>
          </a:p>
          <a:p>
            <a:pPr marL="228600" indent="-228600">
              <a:buAutoNum type="arabicPeriod"/>
            </a:pPr>
            <a:r>
              <a:rPr lang="de-DE" sz="1000" smtClean="0">
                <a:solidFill>
                  <a:schemeClr val="bg1">
                    <a:lumMod val="50000"/>
                  </a:schemeClr>
                </a:solidFill>
              </a:rPr>
              <a:t>Das Salz, Limetten-</a:t>
            </a:r>
            <a:r>
              <a:rPr lang="de-DE" sz="1000">
                <a:solidFill>
                  <a:schemeClr val="bg1">
                    <a:lumMod val="50000"/>
                  </a:schemeClr>
                </a:solidFill>
              </a:rPr>
              <a:t>, Zitronen- </a:t>
            </a:r>
            <a:r>
              <a:rPr lang="de-DE" sz="1000">
                <a:solidFill>
                  <a:schemeClr val="bg1">
                    <a:lumMod val="50000"/>
                  </a:schemeClr>
                </a:solidFill>
              </a:rPr>
              <a:t>und </a:t>
            </a:r>
            <a:r>
              <a:rPr lang="de-DE" sz="1000" smtClean="0">
                <a:solidFill>
                  <a:schemeClr val="bg1">
                    <a:lumMod val="50000"/>
                  </a:schemeClr>
                </a:solidFill>
              </a:rPr>
              <a:t>Grapefruitschale, eine </a:t>
            </a:r>
            <a:r>
              <a:rPr lang="de-DE" sz="1000">
                <a:solidFill>
                  <a:schemeClr val="bg1">
                    <a:lumMod val="50000"/>
                  </a:schemeClr>
                </a:solidFill>
              </a:rPr>
              <a:t>Handvoll </a:t>
            </a:r>
            <a:r>
              <a:rPr lang="de-DE" sz="1000">
                <a:solidFill>
                  <a:schemeClr val="bg1">
                    <a:lumMod val="50000"/>
                  </a:schemeClr>
                </a:solidFill>
              </a:rPr>
              <a:t>Dill </a:t>
            </a:r>
            <a:r>
              <a:rPr lang="de-DE" sz="1000" smtClean="0">
                <a:solidFill>
                  <a:schemeClr val="bg1">
                    <a:lumMod val="50000"/>
                  </a:schemeClr>
                </a:solidFill>
              </a:rPr>
              <a:t>(feingehackt) in die Schüssel der Küchenmaschine geben.. Wasser hinzugießen und mindestens </a:t>
            </a:r>
            <a:r>
              <a:rPr lang="de-DE" sz="1000">
                <a:solidFill>
                  <a:schemeClr val="bg1">
                    <a:lumMod val="50000"/>
                  </a:schemeClr>
                </a:solidFill>
              </a:rPr>
              <a:t>2 Minuten auf Stufe </a:t>
            </a:r>
            <a:r>
              <a:rPr lang="de-DE" sz="1000">
                <a:solidFill>
                  <a:schemeClr val="bg1">
                    <a:lumMod val="50000"/>
                  </a:schemeClr>
                </a:solidFill>
              </a:rPr>
              <a:t>1 </a:t>
            </a:r>
            <a:r>
              <a:rPr lang="de-DE" sz="1000" smtClean="0">
                <a:solidFill>
                  <a:schemeClr val="bg1">
                    <a:lumMod val="50000"/>
                  </a:schemeClr>
                </a:solidFill>
              </a:rPr>
              <a:t>vermengen. Die Salzmischung </a:t>
            </a:r>
            <a:r>
              <a:rPr lang="de-DE" sz="1000">
                <a:solidFill>
                  <a:schemeClr val="bg1">
                    <a:lumMod val="50000"/>
                  </a:schemeClr>
                </a:solidFill>
              </a:rPr>
              <a:t>sollte die Konsistenz von nassem Sand haben. Bei Bedarf noch etwas </a:t>
            </a:r>
            <a:r>
              <a:rPr lang="de-DE" sz="1000">
                <a:solidFill>
                  <a:schemeClr val="bg1">
                    <a:lumMod val="50000"/>
                  </a:schemeClr>
                </a:solidFill>
              </a:rPr>
              <a:t>Wasser </a:t>
            </a:r>
            <a:r>
              <a:rPr lang="de-DE" sz="1000" smtClean="0">
                <a:solidFill>
                  <a:schemeClr val="bg1">
                    <a:lumMod val="50000"/>
                  </a:schemeClr>
                </a:solidFill>
              </a:rPr>
              <a:t>hinzugeben.</a:t>
            </a:r>
          </a:p>
          <a:p>
            <a:pPr marL="228600" indent="-228600">
              <a:buAutoNum type="arabicPeriod"/>
            </a:pPr>
            <a:endParaRPr lang="de-DE" sz="1000">
              <a:solidFill>
                <a:schemeClr val="bg1">
                  <a:lumMod val="50000"/>
                </a:schemeClr>
              </a:solidFill>
            </a:endParaRPr>
          </a:p>
          <a:p>
            <a:pPr marL="228600" indent="-228600">
              <a:buAutoNum type="arabicPeriod"/>
            </a:pPr>
            <a:r>
              <a:rPr lang="de-DE" sz="1000" smtClean="0">
                <a:solidFill>
                  <a:schemeClr val="bg1">
                    <a:lumMod val="50000"/>
                  </a:schemeClr>
                </a:solidFill>
              </a:rPr>
              <a:t>Streuen </a:t>
            </a:r>
            <a:r>
              <a:rPr lang="de-DE" sz="1000">
                <a:solidFill>
                  <a:schemeClr val="bg1">
                    <a:lumMod val="50000"/>
                  </a:schemeClr>
                </a:solidFill>
              </a:rPr>
              <a:t>Sie eine Schicht </a:t>
            </a:r>
            <a:r>
              <a:rPr lang="de-DE" sz="1000">
                <a:solidFill>
                  <a:schemeClr val="bg1">
                    <a:lumMod val="50000"/>
                  </a:schemeClr>
                </a:solidFill>
              </a:rPr>
              <a:t>Salz </a:t>
            </a:r>
            <a:r>
              <a:rPr lang="de-DE" sz="1000" smtClean="0">
                <a:solidFill>
                  <a:schemeClr val="bg1">
                    <a:lumMod val="50000"/>
                  </a:schemeClr>
                </a:solidFill>
              </a:rPr>
              <a:t>in eine Auflaufform </a:t>
            </a:r>
            <a:r>
              <a:rPr lang="de-DE" sz="1000">
                <a:solidFill>
                  <a:schemeClr val="bg1">
                    <a:lumMod val="50000"/>
                  </a:schemeClr>
                </a:solidFill>
              </a:rPr>
              <a:t>und legen Sie den Fisch darauf. Schneiden Sie einige Zitrusfrüchte in Scheiben und legen Sie sie zusammen </a:t>
            </a:r>
            <a:r>
              <a:rPr lang="de-DE" sz="1000">
                <a:solidFill>
                  <a:schemeClr val="bg1">
                    <a:lumMod val="50000"/>
                  </a:schemeClr>
                </a:solidFill>
              </a:rPr>
              <a:t>mit </a:t>
            </a:r>
            <a:r>
              <a:rPr lang="de-DE" sz="1000" smtClean="0">
                <a:solidFill>
                  <a:schemeClr val="bg1">
                    <a:lumMod val="50000"/>
                  </a:schemeClr>
                </a:solidFill>
              </a:rPr>
              <a:t>dem frischem </a:t>
            </a:r>
            <a:r>
              <a:rPr lang="de-DE" sz="1000">
                <a:solidFill>
                  <a:schemeClr val="bg1">
                    <a:lumMod val="50000"/>
                  </a:schemeClr>
                </a:solidFill>
              </a:rPr>
              <a:t>Estragon und einigen Scheiben Chilischote in den Fisch. Bedecken Sie den Fisch mit dem restlichen Salz und drücken Sie ihn fest zusammen. Der gesamte Fisch sollte mit einer dicken Salzschicht bedeckt </a:t>
            </a:r>
            <a:r>
              <a:rPr lang="de-DE" sz="1000">
                <a:solidFill>
                  <a:schemeClr val="bg1">
                    <a:lumMod val="50000"/>
                  </a:schemeClr>
                </a:solidFill>
              </a:rPr>
              <a:t>sein</a:t>
            </a:r>
            <a:r>
              <a:rPr lang="de-DE" sz="1000" smtClean="0">
                <a:solidFill>
                  <a:schemeClr val="bg1">
                    <a:lumMod val="50000"/>
                  </a:schemeClr>
                </a:solidFill>
              </a:rPr>
              <a:t>.</a:t>
            </a:r>
          </a:p>
          <a:p>
            <a:pPr marL="228600" indent="-228600">
              <a:buAutoNum type="arabicPeriod"/>
            </a:pPr>
            <a:endParaRPr lang="de-DE" sz="1000">
              <a:solidFill>
                <a:schemeClr val="bg1">
                  <a:lumMod val="50000"/>
                </a:schemeClr>
              </a:solidFill>
            </a:endParaRPr>
          </a:p>
          <a:p>
            <a:pPr marL="228600" indent="-228600">
              <a:buAutoNum type="arabicPeriod"/>
            </a:pPr>
            <a:r>
              <a:rPr lang="de-DE" sz="1000" smtClean="0">
                <a:solidFill>
                  <a:schemeClr val="bg1">
                    <a:lumMod val="50000"/>
                  </a:schemeClr>
                </a:solidFill>
              </a:rPr>
              <a:t>Im </a:t>
            </a:r>
            <a:r>
              <a:rPr lang="de-DE" sz="1000">
                <a:solidFill>
                  <a:schemeClr val="bg1">
                    <a:lumMod val="50000"/>
                  </a:schemeClr>
                </a:solidFill>
              </a:rPr>
              <a:t>vorgeheizten Backofen bei 200 °C 35 Minuten backen. Brechen Sie die Salzkruste mit der Rückseite eines Löffels auf. Stellen Sie mit einem Fleischthermometer sicher, dass die Innentemperatur des Fisches 65 °C erreicht hat, bevor Sie ihn </a:t>
            </a:r>
            <a:r>
              <a:rPr lang="de-DE" sz="1000">
                <a:solidFill>
                  <a:schemeClr val="bg1">
                    <a:lumMod val="50000"/>
                  </a:schemeClr>
                </a:solidFill>
              </a:rPr>
              <a:t>essen</a:t>
            </a:r>
            <a:r>
              <a:rPr lang="de-DE" sz="1000" smtClean="0">
                <a:solidFill>
                  <a:schemeClr val="bg1">
                    <a:lumMod val="50000"/>
                  </a:schemeClr>
                </a:solidFill>
              </a:rPr>
              <a:t>.</a:t>
            </a:r>
          </a:p>
        </p:txBody>
      </p:sp>
      <p:sp>
        <p:nvSpPr>
          <p:cNvPr id="7" name="Textfeld 6"/>
          <p:cNvSpPr txBox="1"/>
          <p:nvPr/>
        </p:nvSpPr>
        <p:spPr>
          <a:xfrm>
            <a:off x="327951" y="3271718"/>
            <a:ext cx="2792367" cy="646331"/>
          </a:xfrm>
          <a:prstGeom prst="rect">
            <a:avLst/>
          </a:prstGeom>
          <a:noFill/>
        </p:spPr>
        <p:txBody>
          <a:bodyPr wrap="none" rtlCol="0">
            <a:spAutoFit/>
          </a:bodyPr>
          <a:lstStyle/>
          <a:p>
            <a:r>
              <a:rPr lang="de-DE" smtClean="0">
                <a:solidFill>
                  <a:srgbClr val="C00000"/>
                </a:solidFill>
              </a:rPr>
              <a:t>FISCH MIT ZITRUSKRÄUTER-</a:t>
            </a:r>
          </a:p>
          <a:p>
            <a:r>
              <a:rPr lang="de-DE" smtClean="0">
                <a:solidFill>
                  <a:srgbClr val="C00000"/>
                </a:solidFill>
              </a:rPr>
              <a:t>SALZKRUSTE</a:t>
            </a:r>
            <a:endParaRPr lang="de-DE" smtClean="0">
              <a:solidFill>
                <a:srgbClr val="C00000"/>
              </a:solidFill>
            </a:endParaRPr>
          </a:p>
        </p:txBody>
      </p:sp>
      <p:sp>
        <p:nvSpPr>
          <p:cNvPr id="8" name="Rechteck 7"/>
          <p:cNvSpPr/>
          <p:nvPr/>
        </p:nvSpPr>
        <p:spPr>
          <a:xfrm>
            <a:off x="1548383" y="738188"/>
            <a:ext cx="720080" cy="504056"/>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 name="Grafik 9"/>
          <p:cNvPicPr>
            <a:picLocks noChangeAspect="1"/>
          </p:cNvPicPr>
          <p:nvPr/>
        </p:nvPicPr>
        <p:blipFill>
          <a:blip r:embed="rId3"/>
          <a:stretch>
            <a:fillRect/>
          </a:stretch>
        </p:blipFill>
        <p:spPr>
          <a:xfrm>
            <a:off x="327951" y="990216"/>
            <a:ext cx="2304554" cy="2006169"/>
          </a:xfrm>
          <a:prstGeom prst="rect">
            <a:avLst/>
          </a:prstGeom>
        </p:spPr>
      </p:pic>
      <p:pic>
        <p:nvPicPr>
          <p:cNvPr id="5" name="Grafik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038881" y="974087"/>
            <a:ext cx="3051541" cy="4595262"/>
          </a:xfrm>
          <a:prstGeom prst="rect">
            <a:avLst/>
          </a:prstGeom>
        </p:spPr>
      </p:pic>
    </p:spTree>
    <p:extLst>
      <p:ext uri="{BB962C8B-B14F-4D97-AF65-F5344CB8AC3E}">
        <p14:creationId xmlns:p14="http://schemas.microsoft.com/office/powerpoint/2010/main" val="302811838"/>
      </p:ext>
    </p:extLst>
  </p:cSld>
  <p:clrMapOvr>
    <a:masterClrMapping/>
  </p:clrMapOvr>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228</Words>
  <Application>Microsoft Office PowerPoint</Application>
  <PresentationFormat>Benutzerdefiniert</PresentationFormat>
  <Paragraphs>19</Paragraphs>
  <Slides>1</Slides>
  <Notes>0</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1</vt:i4>
      </vt:variant>
    </vt:vector>
  </HeadingPairs>
  <TitlesOfParts>
    <vt:vector size="4" baseType="lpstr">
      <vt:lpstr>Arial</vt:lpstr>
      <vt:lpstr>Calibri</vt:lpstr>
      <vt:lpstr>Larissa</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Kerstin  Roller</dc:creator>
  <cp:lastModifiedBy>Kerstin Roller</cp:lastModifiedBy>
  <cp:revision>108</cp:revision>
  <cp:lastPrinted>2021-04-30T14:42:54Z</cp:lastPrinted>
  <dcterms:created xsi:type="dcterms:W3CDTF">2021-04-30T14:32:50Z</dcterms:created>
  <dcterms:modified xsi:type="dcterms:W3CDTF">2024-03-03T13:28:10Z</dcterms:modified>
</cp:coreProperties>
</file>